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5143500" cx="9144000"/>
  <p:notesSz cx="6858000" cy="9144000"/>
  <p:embeddedFontLst>
    <p:embeddedFont>
      <p:font typeface="Roboto"/>
      <p:regular r:id="rId21"/>
      <p:bold r:id="rId22"/>
      <p:italic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22" Type="http://schemas.openxmlformats.org/officeDocument/2006/relationships/font" Target="fonts/Roboto-bold.fntdata"/><Relationship Id="rId10" Type="http://schemas.openxmlformats.org/officeDocument/2006/relationships/slide" Target="slides/slide5.xml"/><Relationship Id="rId21" Type="http://schemas.openxmlformats.org/officeDocument/2006/relationships/font" Target="fonts/Roboto-regular.fntdata"/><Relationship Id="rId13" Type="http://schemas.openxmlformats.org/officeDocument/2006/relationships/slide" Target="slides/slide8.xml"/><Relationship Id="rId24" Type="http://schemas.openxmlformats.org/officeDocument/2006/relationships/font" Target="fonts/Roboto-boldItalic.fntdata"/><Relationship Id="rId12" Type="http://schemas.openxmlformats.org/officeDocument/2006/relationships/slide" Target="slides/slide7.xml"/><Relationship Id="rId23" Type="http://schemas.openxmlformats.org/officeDocument/2006/relationships/font" Target="fonts/Roboto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1bea7a385df_0_7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1bea7a385df_0_7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1bea7a385df_0_7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1bea7a385df_0_7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bea7a385df_0_7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1bea7a385df_0_7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bea7a385df_0_7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1bea7a385df_0_7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bea7a385df_0_7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1bea7a385df_0_7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bea7a385df_0_7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1bea7a385df_0_7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bea7a385df_0_6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1bea7a385df_0_6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bea7a385df_0_6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1bea7a385df_0_6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bea7a385df_0_6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1bea7a385df_0_6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bea7a385df_0_6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1bea7a385df_0_6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bea7a385df_0_6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1bea7a385df_0_6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bea7a385df_0_7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1bea7a385df_0_7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bea7a385df_0_7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1bea7a385df_0_7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bea7a385df_0_7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1bea7a385df_0_7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Google Shape;11;p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1" name="Google Shape;71;p1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1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1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1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" name="Google Shape;76;p11"/>
          <p:cNvSpPr txBox="1"/>
          <p:nvPr>
            <p:ph hasCustomPrompt="1"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/>
          <p:nvPr>
            <p:ph idx="1" type="body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Google Shape;78;p1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1" name="Google Shape;21;p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" name="Google Shape;26;p3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4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Google Shape;30;p4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" name="Google Shape;35;p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5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" name="Google Shape;42;p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5" name="Google Shape;45;p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8" name="Google Shape;48;p7"/>
          <p:cNvSpPr txBox="1"/>
          <p:nvPr>
            <p:ph idx="1" type="body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8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Google Shape;52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8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" name="Google Shape;57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1" name="Google Shape;6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2" name="Google Shape;62;p9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3" name="Google Shape;63;p9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4" name="Google Shape;6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Google Shape;65;p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68" name="Google Shape;68;p1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eometr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Relationship Id="rId4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png"/><Relationship Id="rId4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Effect of Various Parameters in Flash Cut Foreground Extraction with</a:t>
            </a:r>
            <a:endParaRPr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Flash/Non-Flash Pairs</a:t>
            </a:r>
            <a:endParaRPr i="1"/>
          </a:p>
        </p:txBody>
      </p:sp>
      <p:sp>
        <p:nvSpPr>
          <p:cNvPr id="86" name="Google Shape;86;p13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 Lingxi Zhang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2"/>
          <p:cNvSpPr txBox="1"/>
          <p:nvPr>
            <p:ph type="title"/>
          </p:nvPr>
        </p:nvSpPr>
        <p:spPr>
          <a:xfrm>
            <a:off x="3684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Changing Contrast Parameter </a:t>
            </a:r>
            <a:endParaRPr/>
          </a:p>
        </p:txBody>
      </p:sp>
      <p:pic>
        <p:nvPicPr>
          <p:cNvPr id="149" name="Google Shape;14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36775" y="0"/>
            <a:ext cx="2525875" cy="5216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3"/>
          <p:cNvSpPr txBox="1"/>
          <p:nvPr>
            <p:ph type="title"/>
          </p:nvPr>
        </p:nvSpPr>
        <p:spPr>
          <a:xfrm>
            <a:off x="3684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Changing Sigma Parameter </a:t>
            </a:r>
            <a:endParaRPr/>
          </a:p>
        </p:txBody>
      </p:sp>
      <p:pic>
        <p:nvPicPr>
          <p:cNvPr id="155" name="Google Shape;15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0800" y="1017800"/>
            <a:ext cx="2857404" cy="3820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78204" y="1017800"/>
            <a:ext cx="2834729" cy="3820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4"/>
          <p:cNvSpPr txBox="1"/>
          <p:nvPr>
            <p:ph type="title"/>
          </p:nvPr>
        </p:nvSpPr>
        <p:spPr>
          <a:xfrm>
            <a:off x="3684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Changing f/b weight Parameter </a:t>
            </a:r>
            <a:endParaRPr/>
          </a:p>
        </p:txBody>
      </p:sp>
      <p:pic>
        <p:nvPicPr>
          <p:cNvPr id="162" name="Google Shape;16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38100" y="57350"/>
            <a:ext cx="2616300" cy="5086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5"/>
          <p:cNvSpPr txBox="1"/>
          <p:nvPr>
            <p:ph type="title"/>
          </p:nvPr>
        </p:nvSpPr>
        <p:spPr>
          <a:xfrm>
            <a:off x="3684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168" name="Google Shape;168;p25"/>
          <p:cNvSpPr txBox="1"/>
          <p:nvPr/>
        </p:nvSpPr>
        <p:spPr>
          <a:xfrm>
            <a:off x="609525" y="1049200"/>
            <a:ext cx="80481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Roboto"/>
                <a:ea typeface="Roboto"/>
                <a:cs typeface="Roboto"/>
                <a:sym typeface="Roboto"/>
              </a:rPr>
              <a:t>Among all parameters, the difference standard deviation sigma is 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Roboto"/>
                <a:ea typeface="Roboto"/>
                <a:cs typeface="Roboto"/>
                <a:sym typeface="Roboto"/>
              </a:rPr>
              <a:t>the most important factor in our analysis. As a side result, sigma is probably 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Roboto"/>
                <a:ea typeface="Roboto"/>
                <a:cs typeface="Roboto"/>
                <a:sym typeface="Roboto"/>
              </a:rPr>
              <a:t>the most ideal candidate for implement continuous distinction in 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Roboto"/>
                <a:ea typeface="Roboto"/>
                <a:cs typeface="Roboto"/>
                <a:sym typeface="Roboto"/>
              </a:rPr>
              <a:t>the future(like we decide how 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Roboto"/>
                <a:ea typeface="Roboto"/>
                <a:cs typeface="Roboto"/>
                <a:sym typeface="Roboto"/>
              </a:rPr>
              <a:t>much we want in the foreground instead of binary distinction)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6"/>
          <p:cNvSpPr txBox="1"/>
          <p:nvPr>
            <p:ph type="title"/>
          </p:nvPr>
        </p:nvSpPr>
        <p:spPr>
          <a:xfrm>
            <a:off x="3684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174" name="Google Shape;174;p26"/>
          <p:cNvSpPr txBox="1"/>
          <p:nvPr/>
        </p:nvSpPr>
        <p:spPr>
          <a:xfrm>
            <a:off x="368400" y="1017800"/>
            <a:ext cx="9030600" cy="26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Roboto"/>
                <a:ea typeface="Roboto"/>
                <a:cs typeface="Roboto"/>
                <a:sym typeface="Roboto"/>
              </a:rPr>
              <a:t>The effect of 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Roboto"/>
                <a:ea typeface="Roboto"/>
                <a:cs typeface="Roboto"/>
                <a:sym typeface="Roboto"/>
              </a:rPr>
              <a:t>a lot of the factors are probably underestimated. For instance, the dark night and 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Roboto"/>
                <a:ea typeface="Roboto"/>
                <a:cs typeface="Roboto"/>
                <a:sym typeface="Roboto"/>
              </a:rPr>
              <a:t>low ISO setting, as well as many implementation changes from the original paper that 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Roboto"/>
                <a:ea typeface="Roboto"/>
                <a:cs typeface="Roboto"/>
                <a:sym typeface="Roboto"/>
              </a:rPr>
              <a:t>may cause drastic change. All in all, we are looking forward to examining the effect these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Roboto"/>
                <a:ea typeface="Roboto"/>
                <a:cs typeface="Roboto"/>
                <a:sym typeface="Roboto"/>
              </a:rPr>
              <a:t>factors and making improvements accordingly.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7"/>
          <p:cNvSpPr txBox="1"/>
          <p:nvPr>
            <p:ph type="title"/>
          </p:nvPr>
        </p:nvSpPr>
        <p:spPr>
          <a:xfrm>
            <a:off x="1728625" y="196395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200"/>
              <a:t>Thank you for your patience!</a:t>
            </a:r>
            <a:endParaRPr sz="32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Where the Story began</a:t>
            </a:r>
            <a:endParaRPr/>
          </a:p>
        </p:txBody>
      </p:sp>
      <p:pic>
        <p:nvPicPr>
          <p:cNvPr id="92" name="Google Shape;9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88" y="1173638"/>
            <a:ext cx="8677275" cy="3381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do we need?</a:t>
            </a:r>
            <a:endParaRPr/>
          </a:p>
        </p:txBody>
      </p:sp>
      <p:sp>
        <p:nvSpPr>
          <p:cNvPr id="98" name="Google Shape;98;p15"/>
          <p:cNvSpPr txBox="1"/>
          <p:nvPr/>
        </p:nvSpPr>
        <p:spPr>
          <a:xfrm>
            <a:off x="354475" y="1120050"/>
            <a:ext cx="8303400" cy="15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Roboto"/>
              <a:buChar char="●"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Motion?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Roboto"/>
              <a:buChar char="●"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Stereo?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Roboto"/>
              <a:buChar char="●"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Infrared light?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do we need?</a:t>
            </a:r>
            <a:endParaRPr/>
          </a:p>
        </p:txBody>
      </p:sp>
      <p:sp>
        <p:nvSpPr>
          <p:cNvPr id="104" name="Google Shape;104;p16"/>
          <p:cNvSpPr txBox="1"/>
          <p:nvPr/>
        </p:nvSpPr>
        <p:spPr>
          <a:xfrm>
            <a:off x="354475" y="1120050"/>
            <a:ext cx="8303400" cy="11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Roboto"/>
              <a:buChar char="●"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No! Only two images are needed!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Roboto"/>
              <a:buChar char="●"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One Flash, the other not!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Possible?</a:t>
            </a:r>
            <a:endParaRPr/>
          </a:p>
        </p:txBody>
      </p:sp>
      <p:sp>
        <p:nvSpPr>
          <p:cNvPr id="110" name="Google Shape;110;p17"/>
          <p:cNvSpPr txBox="1"/>
          <p:nvPr/>
        </p:nvSpPr>
        <p:spPr>
          <a:xfrm>
            <a:off x="354475" y="1120050"/>
            <a:ext cx="8303400" cy="18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Roboto"/>
              <a:buChar char="●"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Output: just a binary matrix of 0(background) and 1(foreground), let us call it x_p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Roboto"/>
              <a:buChar char="●"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Minimizing the energy of an Markov random Field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1" name="Google Shape;11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0975" y="2571750"/>
            <a:ext cx="5172075" cy="93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6725" y="3505200"/>
            <a:ext cx="6457950" cy="70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8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foreground term</a:t>
            </a:r>
            <a:endParaRPr/>
          </a:p>
        </p:txBody>
      </p:sp>
      <p:sp>
        <p:nvSpPr>
          <p:cNvPr id="118" name="Google Shape;118;p18"/>
          <p:cNvSpPr txBox="1"/>
          <p:nvPr/>
        </p:nvSpPr>
        <p:spPr>
          <a:xfrm>
            <a:off x="354475" y="1120050"/>
            <a:ext cx="8303400" cy="3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Roboto"/>
              <a:buChar char="●"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Intensity</a:t>
            </a:r>
            <a:r>
              <a:rPr lang="en" sz="2400">
                <a:latin typeface="Roboto"/>
                <a:ea typeface="Roboto"/>
                <a:cs typeface="Roboto"/>
                <a:sym typeface="Roboto"/>
              </a:rPr>
              <a:t> Histogram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Roboto"/>
              <a:buChar char="●"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Flash ratio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Roboto"/>
              <a:buChar char="●"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The final foreground term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9" name="Google Shape;11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33071" y="79825"/>
            <a:ext cx="4610925" cy="2131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87723" y="2342675"/>
            <a:ext cx="4748201" cy="102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02700" y="3915499"/>
            <a:ext cx="5033224" cy="964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background term</a:t>
            </a:r>
            <a:endParaRPr/>
          </a:p>
        </p:txBody>
      </p:sp>
      <p:sp>
        <p:nvSpPr>
          <p:cNvPr id="127" name="Google Shape;127;p19"/>
          <p:cNvSpPr txBox="1"/>
          <p:nvPr/>
        </p:nvSpPr>
        <p:spPr>
          <a:xfrm>
            <a:off x="354475" y="1120050"/>
            <a:ext cx="8303400" cy="3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Roboto"/>
              <a:buChar char="●"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Image Difference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Roboto"/>
              <a:buChar char="●"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Background probability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Roboto"/>
              <a:buChar char="●"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The final background term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8" name="Google Shape;12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017800"/>
            <a:ext cx="2404725" cy="71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71675" y="2228525"/>
            <a:ext cx="3886200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25825" y="3135875"/>
            <a:ext cx="4177900" cy="115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0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Mu,sigma, motion Estimation</a:t>
            </a:r>
            <a:endParaRPr/>
          </a:p>
        </p:txBody>
      </p:sp>
      <p:pic>
        <p:nvPicPr>
          <p:cNvPr id="136" name="Google Shape;13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5850" y="1085200"/>
            <a:ext cx="4906326" cy="3590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Original Pictures vs. Final Result</a:t>
            </a:r>
            <a:endParaRPr/>
          </a:p>
        </p:txBody>
      </p:sp>
      <p:pic>
        <p:nvPicPr>
          <p:cNvPr id="142" name="Google Shape;14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5025" y="1017800"/>
            <a:ext cx="2711485" cy="3820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11760" y="1017800"/>
            <a:ext cx="2731963" cy="382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